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61" r:id="rId8"/>
    <p:sldId id="265" r:id="rId9"/>
    <p:sldId id="259" r:id="rId10"/>
    <p:sldId id="267" r:id="rId11"/>
    <p:sldId id="266" r:id="rId12"/>
    <p:sldId id="260" r:id="rId13"/>
    <p:sldId id="264" r:id="rId14"/>
    <p:sldId id="262" r:id="rId15"/>
    <p:sldId id="26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AFE9"/>
    <a:srgbClr val="73A7E7"/>
    <a:srgbClr val="1C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83" d="100"/>
          <a:sy n="83" d="100"/>
        </p:scale>
        <p:origin x="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534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9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81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2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4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8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5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7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88AD0A-670B-42BE-88FB-0B3E58B3A0C6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3672FA-01E4-4B33-8052-66F678CCF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4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eedbomb.ie/2015/01/seed-bomb-flower-produc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earthrootsfieldschool.org/product/native-seed-bal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interest.com/pin/836191855796272858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hyperlink" Target="https://www.anniesannuals.com/plants/view/?id=615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6CFF7CB-A959-4F3A-AEF6-E530FC248D32}"/>
              </a:ext>
            </a:extLst>
          </p:cNvPr>
          <p:cNvSpPr/>
          <p:nvPr/>
        </p:nvSpPr>
        <p:spPr>
          <a:xfrm>
            <a:off x="10063089" y="121919"/>
            <a:ext cx="1931560" cy="18802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AF6B87-5216-4B37-9EF8-51B67D195FEE}"/>
              </a:ext>
            </a:extLst>
          </p:cNvPr>
          <p:cNvSpPr/>
          <p:nvPr/>
        </p:nvSpPr>
        <p:spPr>
          <a:xfrm>
            <a:off x="4886178" y="152874"/>
            <a:ext cx="2293034" cy="16290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816013-B1C1-4BFA-AA4E-EE8168BBD190}"/>
              </a:ext>
            </a:extLst>
          </p:cNvPr>
          <p:cNvSpPr/>
          <p:nvPr/>
        </p:nvSpPr>
        <p:spPr>
          <a:xfrm>
            <a:off x="1329783" y="2410803"/>
            <a:ext cx="9432759" cy="1750595"/>
          </a:xfrm>
          <a:prstGeom prst="rect">
            <a:avLst/>
          </a:prstGeom>
          <a:solidFill>
            <a:srgbClr val="7FAFE9"/>
          </a:solidFill>
          <a:ln>
            <a:noFill/>
          </a:ln>
          <a:effectLst>
            <a:outerShdw blurRad="330200" dist="50800" dir="5400000" algn="ctr" rotWithShape="0">
              <a:schemeClr val="tx1">
                <a:alpha val="36000"/>
              </a:schemeClr>
            </a:outerShd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6810C2-B795-40E4-83C0-892C22CA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353" y="2530896"/>
            <a:ext cx="9157620" cy="1510409"/>
          </a:xfrm>
          <a:noFill/>
          <a:effectLst>
            <a:outerShdw sx="1000" sy="1000" algn="ctr" rotWithShape="0">
              <a:srgbClr val="000000"/>
            </a:outerShdw>
            <a:softEdge rad="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Predict Germination Success in Seed Pellets using Seed Traits?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4459F-4BE0-4683-89C9-EBF97592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69" y="4041305"/>
            <a:ext cx="5053262" cy="15761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Paige Thompson</a:t>
            </a:r>
          </a:p>
        </p:txBody>
      </p:sp>
      <p:pic>
        <p:nvPicPr>
          <p:cNvPr id="13" name="Picture 12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B11847B8-44B4-4D16-A0D5-7AD056E9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21" y="265388"/>
            <a:ext cx="1939333" cy="137874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9C8CB081-4106-46F1-B67A-AC831895A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1" y="152875"/>
            <a:ext cx="1509528" cy="201522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02715B1-AEEC-45D5-ADBC-A757CE36E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631" y="152875"/>
            <a:ext cx="1785046" cy="18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8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9F9803-6F89-498F-8531-6D17A921809B}"/>
              </a:ext>
            </a:extLst>
          </p:cNvPr>
          <p:cNvSpPr/>
          <p:nvPr/>
        </p:nvSpPr>
        <p:spPr>
          <a:xfrm>
            <a:off x="6404626" y="900812"/>
            <a:ext cx="2473469" cy="1851140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47706-20FD-489E-AAFB-A06183866C20}"/>
              </a:ext>
            </a:extLst>
          </p:cNvPr>
          <p:cNvSpPr/>
          <p:nvPr/>
        </p:nvSpPr>
        <p:spPr>
          <a:xfrm>
            <a:off x="7886114" y="3067037"/>
            <a:ext cx="2234775" cy="1676081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31FE9-6F49-4E62-AF6E-5F75EA2D1EA1}"/>
              </a:ext>
            </a:extLst>
          </p:cNvPr>
          <p:cNvSpPr/>
          <p:nvPr/>
        </p:nvSpPr>
        <p:spPr>
          <a:xfrm>
            <a:off x="9563801" y="103868"/>
            <a:ext cx="2039229" cy="2718972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9" y="-271157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D05828-D13C-4692-A2C9-54944EE0FC00}"/>
              </a:ext>
            </a:extLst>
          </p:cNvPr>
          <p:cNvSpPr txBox="1"/>
          <p:nvPr/>
        </p:nvSpPr>
        <p:spPr>
          <a:xfrm>
            <a:off x="172166" y="986089"/>
            <a:ext cx="103185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course of 5 weeks: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14.1% of bare seeds for Mexican Poppy germinated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51.7% of bare seeds for Blue Flax germinated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Slower to start germinating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5 weeks: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4.5% germination for Blue Flax pellets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0% germination for Mexican Poppy pellets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Mexican Poppy seeds: 0.246 g - weight mass heavier, rounder and rough texture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Flax seeds: 0.140 g - weight mass lower, oval-like and smooth texture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98D8C-D10F-429A-85DF-6DEF65F2F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3930" y="443741"/>
            <a:ext cx="2718971" cy="2039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267D95-BDF2-41DF-BFC2-C48A50AB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626" y="896850"/>
            <a:ext cx="2473469" cy="1855102"/>
          </a:xfrm>
          <a:prstGeom prst="rect">
            <a:avLst/>
          </a:prstGeom>
        </p:spPr>
      </p:pic>
      <p:pic>
        <p:nvPicPr>
          <p:cNvPr id="11" name="Picture 10" descr="A picture containing stone&#10;&#10;Description automatically generated">
            <a:extLst>
              <a:ext uri="{FF2B5EF4-FFF2-40B4-BE49-F238E27FC236}">
                <a16:creationId xmlns:a16="http://schemas.microsoft.com/office/drawing/2014/main" id="{EDDD2624-3B18-411C-B52C-7F0E2BBFD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14" y="3067038"/>
            <a:ext cx="2234775" cy="16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9" y="-271157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D55413-565B-4835-8B86-9E56FB34125B}"/>
              </a:ext>
            </a:extLst>
          </p:cNvPr>
          <p:cNvSpPr txBox="1"/>
          <p:nvPr/>
        </p:nvSpPr>
        <p:spPr>
          <a:xfrm>
            <a:off x="355812" y="1518900"/>
            <a:ext cx="106935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Mexican Poppy seeds had a low germination success rate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Flax seeds had a little over 50% germination success rate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Germination in pellets were lower than expected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Blue Flax showed germination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Hypothesized the Mexican Poppy would do better based on initial response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Flax pellets showed the most growth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restoration smaller pellets should be considered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Environment conditions play an important role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Water breaks down the smaller pellets a lot faster than the larger ones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 Do want breakdown, however too quick breakdown is bad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7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8" y="0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DC538-711C-4C5B-8E45-DE79744C90E2}"/>
              </a:ext>
            </a:extLst>
          </p:cNvPr>
          <p:cNvSpPr txBox="1"/>
          <p:nvPr/>
        </p:nvSpPr>
        <p:spPr>
          <a:xfrm>
            <a:off x="276966" y="2272609"/>
            <a:ext cx="112980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</a:rPr>
              <a:t>Gornish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, Elise, Hannah Arnold, and Jeffrey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</a:rPr>
              <a:t>Fehmi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. "Review of seed pelletizing strategies for arid land restoration." </a:t>
            </a:r>
            <a:r>
              <a:rPr lang="en-US" sz="2000" b="0" i="1" u="none" strike="noStrike" dirty="0">
                <a:effectLst/>
                <a:latin typeface="Times New Roman" panose="02020603050405020304" pitchFamily="18" charset="0"/>
              </a:rPr>
              <a:t>Restoration Ecology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27.6 (2019): 1206-1211.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Schreiber, Andrew. “Making Seedballs: An Ancient Method of No-till Agriculture.” </a:t>
            </a:r>
            <a:r>
              <a:rPr lang="en-US" sz="2000" b="0" i="1" u="none" strike="noStrike" dirty="0">
                <a:effectLst/>
                <a:latin typeface="Times New Roman" panose="02020603050405020304" pitchFamily="18" charset="0"/>
              </a:rPr>
              <a:t>The Permaculture Research Institute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, 11 Dec. 2016.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Violle,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</a:rPr>
              <a:t>Cyrille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, et al. "Let the concept of trait be functional!." </a:t>
            </a:r>
            <a:r>
              <a:rPr lang="en-US" sz="2000" b="0" i="1" u="none" strike="noStrike" dirty="0">
                <a:effectLst/>
                <a:latin typeface="Times New Roman" panose="02020603050405020304" pitchFamily="18" charset="0"/>
              </a:rPr>
              <a:t>Oikos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116.5 (2007): 882-892.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5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10" y="986366"/>
            <a:ext cx="10483913" cy="47767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Acknowledgments 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2175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2BDA-5886-4B78-A5FD-87675BD4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733" y="77759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Restoration and Why it’s Important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617E7-73ED-4E34-858F-0BE6C69FF972}"/>
              </a:ext>
            </a:extLst>
          </p:cNvPr>
          <p:cNvSpPr txBox="1"/>
          <p:nvPr/>
        </p:nvSpPr>
        <p:spPr>
          <a:xfrm>
            <a:off x="77203" y="2093677"/>
            <a:ext cx="120375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Ecological restoration: “the process of assisting the recovery of an ecosystem that has been degraded, damaged, or destroyed”</a:t>
            </a:r>
          </a:p>
          <a:p>
            <a:endParaRPr lang="en-US" sz="20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 Restoration projects often seed native species and despite financial and logistical investments, many of these   seeding projects fail in arid lands (Gornish, Arnold, and </a:t>
            </a:r>
            <a:r>
              <a:rPr lang="en-US" sz="2000" b="0" i="0" u="none" strike="noStrike" dirty="0" err="1">
                <a:effectLst/>
                <a:latin typeface="Times New Roman" panose="02020603050405020304" pitchFamily="18" charset="0"/>
              </a:rPr>
              <a:t>Fehmi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2019)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Plant traits are defined as morphological, physiological or phenological features of individual plants</a:t>
            </a:r>
          </a:p>
          <a:p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  (Violle et al. 2007)</a:t>
            </a:r>
          </a:p>
          <a:p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rovide insight into how plants are adapted to current and future climate conditions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Understanding how plant traits can improve restoration practices is important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to preserving </a:t>
            </a:r>
          </a:p>
          <a:p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    and restoring the southwest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727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F98B-2766-48EA-B1BD-E37136511A61}"/>
              </a:ext>
            </a:extLst>
          </p:cNvPr>
          <p:cNvSpPr/>
          <p:nvPr/>
        </p:nvSpPr>
        <p:spPr>
          <a:xfrm>
            <a:off x="181905" y="242888"/>
            <a:ext cx="2702321" cy="1774135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0608F-0D96-48FC-A218-058F6AE0E2D5}"/>
              </a:ext>
            </a:extLst>
          </p:cNvPr>
          <p:cNvSpPr/>
          <p:nvPr/>
        </p:nvSpPr>
        <p:spPr>
          <a:xfrm>
            <a:off x="8855972" y="931174"/>
            <a:ext cx="2549179" cy="2549179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0FDE0-2BDA-4EF4-9541-4EF57BB5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283189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Seed Pellets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E1A108-F52E-4D9C-83F5-CFDB5F3C6523}"/>
              </a:ext>
            </a:extLst>
          </p:cNvPr>
          <p:cNvSpPr txBox="1"/>
          <p:nvPr/>
        </p:nvSpPr>
        <p:spPr>
          <a:xfrm>
            <a:off x="181905" y="2393788"/>
            <a:ext cx="107381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 Seeds are coated by a protective layer</a:t>
            </a:r>
          </a:p>
          <a:p>
            <a:r>
              <a:rPr lang="en-US" sz="2000" dirty="0">
                <a:latin typeface="Times New Roman" panose="02020603050405020304" pitchFamily="18" charset="0"/>
              </a:rPr>
              <a:t>      </a:t>
            </a:r>
            <a:r>
              <a:rPr lang="en-US" sz="2000" dirty="0">
                <a:latin typeface="Times New Roman" panose="02020603050405020304" pitchFamily="18" charset="0"/>
                <a:sym typeface="Wingdings" panose="05000000000000000000" pitchFamily="2" charset="2"/>
              </a:rPr>
              <a:t> clay, soil, and/or compost </a:t>
            </a:r>
          </a:p>
          <a:p>
            <a:endParaRPr lang="en-US" sz="2000" b="0" i="0" u="none" strike="noStrike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</a:rPr>
              <a:t>P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rovide protection from predation</a:t>
            </a:r>
          </a:p>
          <a:p>
            <a:endParaRPr lang="en-US" sz="2000" b="0" i="0" u="none" strike="noStrike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</a:rPr>
              <a:t>G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ives additional nutrients that can aid in germination and seedling establishment</a:t>
            </a:r>
          </a:p>
          <a:p>
            <a:endParaRPr lang="en-US" sz="2000" b="0" i="0" u="none" strike="noStrike" dirty="0">
              <a:effectLst/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 Has roots in ancient times (Schreiber, 2014) &amp; is becoming more popular in modern</a:t>
            </a:r>
          </a:p>
          <a:p>
            <a:r>
              <a:rPr lang="en-US" sz="2000" dirty="0">
                <a:latin typeface="Times New Roman" panose="02020603050405020304" pitchFamily="18" charset="0"/>
              </a:rPr>
              <a:t>    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times </a:t>
            </a:r>
            <a:endParaRPr lang="en-US" sz="2000" dirty="0"/>
          </a:p>
        </p:txBody>
      </p:sp>
      <p:pic>
        <p:nvPicPr>
          <p:cNvPr id="2050" name="Picture 2" descr="Product Range of Seed Bomb">
            <a:hlinkClick r:id="rId2"/>
            <a:extLst>
              <a:ext uri="{FF2B5EF4-FFF2-40B4-BE49-F238E27FC236}">
                <a16:creationId xmlns:a16="http://schemas.microsoft.com/office/drawing/2014/main" id="{1ACAB8A6-A365-471C-A5C6-731FD944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3" y="931174"/>
            <a:ext cx="2549179" cy="25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41A68EC-23F3-4F0A-A3AE-C82A2BC8184A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286267" y="-81266969"/>
            <a:ext cx="995679" cy="9917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5F5F5"/>
                </a:solidFill>
                <a:effectLst/>
                <a:latin typeface="helvetica" panose="020B0604020202020204" pitchFamily="34" charset="0"/>
              </a:rPr>
              <a:t>  </a:t>
            </a:r>
            <a:r>
              <a:rPr kumimoji="0" lang="en-US" altLang="en-US" sz="91300" b="0" i="0" u="none" strike="noStrike" cap="none" normalizeH="0" baseline="0" dirty="0">
                <a:ln>
                  <a:noFill/>
                </a:ln>
                <a:solidFill>
                  <a:srgbClr val="F5F5F5"/>
                </a:solidFill>
                <a:effectLst/>
                <a:latin typeface="helvetica" panose="020B0604020202020204" pitchFamily="34" charset="0"/>
              </a:rPr>
              <a:t>       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Native Seed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Native Seed Balls - Earthroots Field School">
            <a:hlinkClick r:id="rId4"/>
            <a:extLst>
              <a:ext uri="{FF2B5EF4-FFF2-40B4-BE49-F238E27FC236}">
                <a16:creationId xmlns:a16="http://schemas.microsoft.com/office/drawing/2014/main" id="{CAF0493E-D7D7-4D24-81DA-7B4C6EDE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520" y="242888"/>
            <a:ext cx="2657706" cy="17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9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D9B531-13D8-4325-A049-2B7E79A3281F}"/>
              </a:ext>
            </a:extLst>
          </p:cNvPr>
          <p:cNvSpPr/>
          <p:nvPr/>
        </p:nvSpPr>
        <p:spPr>
          <a:xfrm>
            <a:off x="8440027" y="482069"/>
            <a:ext cx="3408022" cy="1594221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9A3E40-9C64-4857-8E33-C6BE265A83CF}"/>
              </a:ext>
            </a:extLst>
          </p:cNvPr>
          <p:cNvSpPr/>
          <p:nvPr/>
        </p:nvSpPr>
        <p:spPr>
          <a:xfrm>
            <a:off x="8881722" y="2725840"/>
            <a:ext cx="2998687" cy="2166134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9" y="-271157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Seed Pellets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6367B-E368-49A2-A48A-7CB89158426A}"/>
              </a:ext>
            </a:extLst>
          </p:cNvPr>
          <p:cNvSpPr txBox="1"/>
          <p:nvPr/>
        </p:nvSpPr>
        <p:spPr>
          <a:xfrm>
            <a:off x="275932" y="1916081"/>
            <a:ext cx="117226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Arid environments face many challenges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Irregular precipitation, seed predators, harsh surface conditions, native seeds poorly suited to mechanical    distribution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Seed pellets can combat these issues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There is not a lot of quantitative data on pellets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These pellets contain: floated red clay, coconut husk, compost, and vermiculite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Seed pellet goals: enhanced germination and establishment, protect from predators, &amp;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improved distribution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6A79DABA-AA80-432B-92AF-4CB0864B8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722" y="2642959"/>
            <a:ext cx="2998687" cy="2249015"/>
          </a:xfrm>
          <a:prstGeom prst="rect">
            <a:avLst/>
          </a:prstGeom>
        </p:spPr>
      </p:pic>
      <p:pic>
        <p:nvPicPr>
          <p:cNvPr id="7" name="Picture 6" descr="A picture containing food, indoor, container, pea&#10;&#10;Description automatically generated">
            <a:extLst>
              <a:ext uri="{FF2B5EF4-FFF2-40B4-BE49-F238E27FC236}">
                <a16:creationId xmlns:a16="http://schemas.microsoft.com/office/drawing/2014/main" id="{F8EB4A6B-171C-4C3B-9B5A-B24A4C0F0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8" b="23588"/>
          <a:stretch/>
        </p:blipFill>
        <p:spPr>
          <a:xfrm>
            <a:off x="8406484" y="482069"/>
            <a:ext cx="3441564" cy="1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9" y="-271157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&amp; 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D29B3-684E-4D08-9C1E-E3CECC7C15B2}"/>
              </a:ext>
            </a:extLst>
          </p:cNvPr>
          <p:cNvSpPr txBox="1"/>
          <p:nvPr/>
        </p:nvSpPr>
        <p:spPr>
          <a:xfrm>
            <a:off x="137360" y="2153654"/>
            <a:ext cx="11917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i="0" u="none" strike="noStrike" dirty="0">
                <a:effectLst/>
                <a:latin typeface="Times New Roman" panose="02020603050405020304" pitchFamily="18" charset="0"/>
              </a:rPr>
              <a:t>Hypothesis one: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Smaller seeds will have higher germination rates in smaller pellets, while larger seeds will have higher germination in larger pellets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i="0" u="none" strike="noStrike" dirty="0">
                <a:effectLst/>
                <a:latin typeface="Times New Roman" panose="02020603050405020304" pitchFamily="18" charset="0"/>
              </a:rPr>
              <a:t>Hypothesis two: </a:t>
            </a:r>
            <a:r>
              <a:rPr lang="en-US" sz="2000" i="0" u="none" strike="noStrike" dirty="0">
                <a:effectLst/>
                <a:latin typeface="Times New Roman" panose="02020603050405020304" pitchFamily="18" charset="0"/>
              </a:rPr>
              <a:t>Based on seed characteristics, the Mexican Poppy species will do better than the Blue</a:t>
            </a:r>
          </a:p>
          <a:p>
            <a:r>
              <a:rPr lang="en-US" sz="2000" dirty="0">
                <a:latin typeface="Times New Roman" panose="02020603050405020304" pitchFamily="18" charset="0"/>
              </a:rPr>
              <a:t>      Flax </a:t>
            </a:r>
            <a:endParaRPr lang="en-US" sz="2000" i="0" u="none" strike="noStrike" dirty="0">
              <a:effectLst/>
              <a:latin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 The goal is to figure out how to match seed characteristics with pellet characteristics to achieve</a:t>
            </a:r>
          </a:p>
          <a:p>
            <a:r>
              <a:rPr lang="en-US" sz="2000" dirty="0">
                <a:latin typeface="Times New Roman" panose="02020603050405020304" pitchFamily="18" charset="0"/>
              </a:rPr>
              <a:t>     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</a:rPr>
              <a:t> higher restoration success rates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634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B013DF4-0675-4C65-AA16-E65074E5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628" y="254913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379106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B59AB7-36A0-4B55-A2E6-F126C76CF631}"/>
              </a:ext>
            </a:extLst>
          </p:cNvPr>
          <p:cNvSpPr/>
          <p:nvPr/>
        </p:nvSpPr>
        <p:spPr>
          <a:xfrm>
            <a:off x="5177348" y="4259624"/>
            <a:ext cx="2875309" cy="2156482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18455-F978-4A72-B183-C7F7D6F4FA90}"/>
              </a:ext>
            </a:extLst>
          </p:cNvPr>
          <p:cNvSpPr/>
          <p:nvPr/>
        </p:nvSpPr>
        <p:spPr>
          <a:xfrm>
            <a:off x="8473719" y="386317"/>
            <a:ext cx="2751069" cy="3475035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6872E-B6C0-4A63-AC21-D22535AB9E33}"/>
              </a:ext>
            </a:extLst>
          </p:cNvPr>
          <p:cNvSpPr/>
          <p:nvPr/>
        </p:nvSpPr>
        <p:spPr>
          <a:xfrm>
            <a:off x="311978" y="3615837"/>
            <a:ext cx="3657250" cy="3029823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9" y="-271157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199DC7-30FC-45BF-B9A3-E1EDDB2E3BC4}"/>
              </a:ext>
            </a:extLst>
          </p:cNvPr>
          <p:cNvSpPr txBox="1"/>
          <p:nvPr/>
        </p:nvSpPr>
        <p:spPr>
          <a:xfrm>
            <a:off x="454294" y="1148601"/>
            <a:ext cx="110810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selected: </a:t>
            </a:r>
            <a:r>
              <a:rPr lang="en-US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Argemone mexicana</a:t>
            </a:r>
            <a:r>
              <a:rPr lang="en-US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Linum</a:t>
            </a:r>
            <a:r>
              <a:rPr lang="en-US" sz="20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lewisii</a:t>
            </a:r>
            <a:endParaRPr lang="en-US" sz="2000" b="0" i="1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names: Mexican Poppy &amp; Blue Flax</a:t>
            </a:r>
            <a:endParaRPr lang="en-US" sz="2000" b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for restoration: drought tolerant, common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Importance: pollinators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ADB293-B0F9-4A85-9BEC-E8092BFEE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444" y="-5569373"/>
            <a:ext cx="6328350" cy="1136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5F5F5"/>
                </a:solidFill>
                <a:effectLst/>
                <a:latin typeface="helvetica" panose="020B0604020202020204" pitchFamily="34" charset="0"/>
              </a:rPr>
              <a:t>  </a:t>
            </a:r>
            <a:r>
              <a:rPr kumimoji="0" lang="en-US" altLang="en-US" sz="36900" b="0" i="0" u="none" strike="noStrike" cap="none" normalizeH="0" baseline="0" dirty="0">
                <a:ln>
                  <a:noFill/>
                </a:ln>
                <a:solidFill>
                  <a:srgbClr val="F5F5F5"/>
                </a:solidFill>
                <a:effectLst/>
                <a:latin typeface="helvetica" panose="020B0604020202020204" pitchFamily="34" charset="0"/>
              </a:rPr>
              <a:t>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900" b="0" i="0" u="none" strike="noStrike" cap="none" normalizeH="0" baseline="0" dirty="0">
                <a:ln>
                  <a:noFill/>
                </a:ln>
                <a:solidFill>
                  <a:srgbClr val="F5F5F5"/>
                </a:solidFill>
                <a:effectLst/>
                <a:latin typeface="helvetica" panose="020B0604020202020204" pitchFamily="34" charset="0"/>
              </a:rPr>
              <a:t>  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8" name="Picture 4" descr="Mexican Gold Poppies | Poppies, Plants, Flora">
            <a:hlinkClick r:id="rId2"/>
            <a:extLst>
              <a:ext uri="{FF2B5EF4-FFF2-40B4-BE49-F238E27FC236}">
                <a16:creationId xmlns:a16="http://schemas.microsoft.com/office/drawing/2014/main" id="{83F82B0C-768E-4A70-A13E-2C3CFC401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9" y="3615837"/>
            <a:ext cx="3657250" cy="30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um lewisii &quot;Blue Flax&quot; - Buy Online at Annie's Annuals">
            <a:hlinkClick r:id="rId4"/>
            <a:extLst>
              <a:ext uri="{FF2B5EF4-FFF2-40B4-BE49-F238E27FC236}">
                <a16:creationId xmlns:a16="http://schemas.microsoft.com/office/drawing/2014/main" id="{07EFD37A-3AD9-4E92-A3C6-FDCFD53C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720" y="386317"/>
            <a:ext cx="2751069" cy="3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40EF1E1-FC0F-4BDD-83EE-CFD06CF48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47" y="4259624"/>
            <a:ext cx="2875309" cy="21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2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769" y="-271157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199DC7-30FC-45BF-B9A3-E1EDDB2E3BC4}"/>
              </a:ext>
            </a:extLst>
          </p:cNvPr>
          <p:cNvSpPr txBox="1"/>
          <p:nvPr/>
        </p:nvSpPr>
        <p:spPr>
          <a:xfrm>
            <a:off x="385427" y="1329489"/>
            <a:ext cx="11081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Weighed all seeds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bags total, 10 bags of 100 seeds for each species for the bare seeds 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bags total, 10 bags of 100 seeds per species for the seed pellets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seeds were placed on damp paper towels on growing racks &amp; monitored 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 pellets were constructed in 2 sizes (1/4 inch and 1 inch) with 5 seeds per pellet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bare and coated seeds were kept continuously moist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was collected </a:t>
            </a:r>
          </a:p>
        </p:txBody>
      </p:sp>
    </p:spTree>
    <p:extLst>
      <p:ext uri="{BB962C8B-B14F-4D97-AF65-F5344CB8AC3E}">
        <p14:creationId xmlns:p14="http://schemas.microsoft.com/office/powerpoint/2010/main" val="333600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A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AC51B8-D334-40AB-B681-02B06BCF791F}"/>
              </a:ext>
            </a:extLst>
          </p:cNvPr>
          <p:cNvSpPr/>
          <p:nvPr/>
        </p:nvSpPr>
        <p:spPr>
          <a:xfrm>
            <a:off x="560392" y="4407485"/>
            <a:ext cx="2955647" cy="2167394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A868F-7394-4D46-9508-8CC8BFAFB295}"/>
              </a:ext>
            </a:extLst>
          </p:cNvPr>
          <p:cNvSpPr/>
          <p:nvPr/>
        </p:nvSpPr>
        <p:spPr>
          <a:xfrm>
            <a:off x="5360144" y="4342444"/>
            <a:ext cx="2758504" cy="2232435"/>
          </a:xfrm>
          <a:prstGeom prst="rect">
            <a:avLst/>
          </a:prstGeom>
          <a:solidFill>
            <a:srgbClr val="7FAFE9"/>
          </a:solidFill>
          <a:ln>
            <a:solidFill>
              <a:srgbClr val="7FAFE9"/>
            </a:solidFill>
          </a:ln>
          <a:effectLst>
            <a:outerShdw blurRad="419100" dist="127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022253-9B39-4525-B9FA-F62E5D7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291" y="-87512"/>
            <a:ext cx="8534400" cy="1507067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Seeds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85786-C6DD-441E-8FCC-A157C94CADA5}"/>
              </a:ext>
            </a:extLst>
          </p:cNvPr>
          <p:cNvSpPr txBox="1"/>
          <p:nvPr/>
        </p:nvSpPr>
        <p:spPr>
          <a:xfrm>
            <a:off x="198312" y="2059632"/>
            <a:ext cx="115505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found 5% germination success rate in restoration without coatings/protective layer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Seeding with bare seeds is a common restoration practice for arid environments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 arid environments seeds tend to have less nutrients stored &amp; need water as soon as possible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76F6A-1789-4FB5-881A-927782E2A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8" t="8745" r="3235" b="21214"/>
          <a:stretch/>
        </p:blipFill>
        <p:spPr>
          <a:xfrm>
            <a:off x="5360144" y="4342443"/>
            <a:ext cx="2777633" cy="2232435"/>
          </a:xfrm>
          <a:prstGeom prst="rect">
            <a:avLst/>
          </a:prstGeom>
        </p:spPr>
      </p:pic>
      <p:pic>
        <p:nvPicPr>
          <p:cNvPr id="11" name="Picture 10" descr="A picture containing stone&#10;&#10;Description automatically generated">
            <a:extLst>
              <a:ext uri="{FF2B5EF4-FFF2-40B4-BE49-F238E27FC236}">
                <a16:creationId xmlns:a16="http://schemas.microsoft.com/office/drawing/2014/main" id="{FE74B3B4-0ABF-40D8-B9C1-B687624211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b="43172"/>
          <a:stretch/>
        </p:blipFill>
        <p:spPr>
          <a:xfrm>
            <a:off x="491526" y="4342444"/>
            <a:ext cx="3042386" cy="22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88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4CC9DC1E4B37469428BFF128BC9E7A" ma:contentTypeVersion="4" ma:contentTypeDescription="Create a new document." ma:contentTypeScope="" ma:versionID="a5cf80cd42a026bc86279cecc513fcd3">
  <xsd:schema xmlns:xsd="http://www.w3.org/2001/XMLSchema" xmlns:xs="http://www.w3.org/2001/XMLSchema" xmlns:p="http://schemas.microsoft.com/office/2006/metadata/properties" xmlns:ns3="4b6ffdde-c39a-42a1-a05c-2079707d69e6" targetNamespace="http://schemas.microsoft.com/office/2006/metadata/properties" ma:root="true" ma:fieldsID="e96e4b10325c356bbd144a78e4197279" ns3:_="">
    <xsd:import namespace="4b6ffdde-c39a-42a1-a05c-2079707d69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ffdde-c39a-42a1-a05c-2079707d69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523B1B-174D-4ED8-B866-45BE0504BA8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4b6ffdde-c39a-42a1-a05c-2079707d69e6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DA7A923-E76E-4ECD-9FCF-800AE9BA2F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ffdde-c39a-42a1-a05c-2079707d69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9FE4DC-839A-468D-ACBC-F3E6728E4B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895</TotalTime>
  <Words>756</Words>
  <Application>Microsoft Office PowerPoint</Application>
  <PresentationFormat>Widescreen</PresentationFormat>
  <Paragraphs>126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helvetica</vt:lpstr>
      <vt:lpstr>Times New Roman</vt:lpstr>
      <vt:lpstr>Wingdings</vt:lpstr>
      <vt:lpstr>Wingdings 3</vt:lpstr>
      <vt:lpstr>Slice</vt:lpstr>
      <vt:lpstr>Can We Predict Germination Success in Seed Pellets using Seed Traits?</vt:lpstr>
      <vt:lpstr>Restoration and Why it’s Important</vt:lpstr>
      <vt:lpstr>What Are Seed Pellets</vt:lpstr>
      <vt:lpstr> Seed Pellets</vt:lpstr>
      <vt:lpstr>Hypotheses &amp; Goal</vt:lpstr>
      <vt:lpstr>Experimental Design</vt:lpstr>
      <vt:lpstr>Species</vt:lpstr>
      <vt:lpstr>Methods</vt:lpstr>
      <vt:lpstr>Bare Seeds</vt:lpstr>
      <vt:lpstr> Results </vt:lpstr>
      <vt:lpstr> Conclusion</vt:lpstr>
      <vt:lpstr> References</vt:lpstr>
      <vt:lpstr> Acknowledgments  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Predict Germination Success in Seed Pellets using Seed Traits?</dc:title>
  <dc:creator>Paige Talia Thompson</dc:creator>
  <cp:lastModifiedBy>Paige Talia Thompson</cp:lastModifiedBy>
  <cp:revision>48</cp:revision>
  <dcterms:created xsi:type="dcterms:W3CDTF">2021-03-18T01:50:18Z</dcterms:created>
  <dcterms:modified xsi:type="dcterms:W3CDTF">2021-04-03T01:53:11Z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0x010100BE4CC9DC1E4B37469428BFF128BC9E7A</vt:lpwstr>
  </property>
</Properties>
</file>